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71" r:id="rId9"/>
    <p:sldId id="272" r:id="rId10"/>
    <p:sldId id="273" r:id="rId11"/>
    <p:sldId id="274" r:id="rId12"/>
    <p:sldId id="275" r:id="rId13"/>
    <p:sldId id="262" r:id="rId14"/>
    <p:sldId id="276" r:id="rId15"/>
    <p:sldId id="277" r:id="rId16"/>
    <p:sldId id="278" r:id="rId17"/>
    <p:sldId id="279" r:id="rId18"/>
    <p:sldId id="280" r:id="rId19"/>
    <p:sldId id="263" r:id="rId20"/>
    <p:sldId id="268" r:id="rId21"/>
    <p:sldId id="265" r:id="rId22"/>
    <p:sldId id="266" r:id="rId23"/>
    <p:sldId id="267" r:id="rId24"/>
    <p:sldId id="264" r:id="rId25"/>
    <p:sldId id="281" r:id="rId26"/>
  </p:sldIdLst>
  <p:sldSz cx="14630400" cy="8229600"/>
  <p:notesSz cx="8229600" cy="14630400"/>
  <p:embeddedFontLst>
    <p:embeddedFont>
      <p:font typeface="Calibri" panose="020F0502020204030204" pitchFamily="34" charset="0"/>
      <p:regular r:id="rId28"/>
      <p:bold r:id="rId29"/>
    </p:embeddedFont>
    <p:embeddedFont>
      <p:font typeface="Consolas" panose="020B0609020204030204" pitchFamily="49" charset="0"/>
      <p:regular r:id="rId30"/>
      <p:bold r:id="rId31"/>
      <p:italic r:id="rId32"/>
      <p:boldItalic r:id="rId33"/>
    </p:embeddedFont>
    <p:embeddedFont>
      <p:font typeface="DM Sans" pitchFamily="2" charset="0"/>
      <p:regular r:id="rId34"/>
      <p:bold r:id="rId35"/>
      <p:italic r:id="rId36"/>
      <p:boldItalic r:id="rId37"/>
    </p:embeddedFont>
    <p:embeddedFont>
      <p:font typeface="DM Sans Bold" charset="0"/>
      <p:bold r:id="rId38"/>
    </p:embeddedFont>
    <p:embeddedFont>
      <p:font typeface="Libre Baskerville" panose="02000000000000000000" pitchFamily="2" charset="0"/>
      <p:regular r:id="rId39"/>
      <p:bold r:id="rId40"/>
      <p: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2C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6114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96641"/>
            <a:ext cx="64959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Finance Domain: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745581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What is Finance?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365271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Finance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is the field that focuses on how </a:t>
            </a: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money is managed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— whether it's for a person, a company, or a government. It answers questions like: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63367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Where does the money come from?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0758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How should it be invested?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51807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How should it be spent to maximize value?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93790" y="6153031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6160651"/>
            <a:ext cx="347663" cy="34766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270040" y="6136124"/>
            <a:ext cx="137862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54240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by safa ali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DF0FE5-BE57-5FAD-DC3A-C66CC7CCC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9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6EC1BC-C413-A416-A515-E6C5C5089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56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32965E-3C05-4296-0AC0-133E08E20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00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783624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Second - Pivot Tables and Data Modeling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6D453D-9262-05FB-A021-E8C2A0C33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3500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B3BE34-CF2A-8F1A-4799-FF6DEEC8A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510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E1A3E5-FEFE-ADDA-972E-364C0611B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919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77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B2B822-7A44-F17D-38FC-6FBF3DAEA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71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93FCE4-1D62-F13A-75CE-A419276F0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48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978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4DF0B2-30A9-66EE-6401-9530A5200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22"/>
            <a:ext cx="14630399" cy="819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03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602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Finally - Creating Dashboard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9955" y="560546"/>
            <a:ext cx="5883593" cy="526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Main Branches of Finance :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589955" y="1339929"/>
            <a:ext cx="3897749" cy="2935010"/>
          </a:xfrm>
          <a:prstGeom prst="roundRect">
            <a:avLst>
              <a:gd name="adj" fmla="val 241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66048" y="1516023"/>
            <a:ext cx="3150632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1. </a:t>
            </a:r>
            <a:r>
              <a:rPr lang="en-US" sz="1950" b="1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Corporate Finance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66048" y="1933218"/>
            <a:ext cx="3545562" cy="539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deals with managing money </a:t>
            </a:r>
            <a:r>
              <a:rPr lang="en-US" sz="13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inside companies</a:t>
            </a: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and includes: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766048" y="2573655"/>
            <a:ext cx="3545562" cy="539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Investment decisions (e.g., which project to fund)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766048" y="3171944"/>
            <a:ext cx="3545562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Budgeting and forecasting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766048" y="3500557"/>
            <a:ext cx="3545562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Financial reporting and analysis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766048" y="3829169"/>
            <a:ext cx="3545562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Managing risk and profitability</a:t>
            </a:r>
            <a:endParaRPr lang="en-US" sz="1300" dirty="0"/>
          </a:p>
        </p:txBody>
      </p:sp>
      <p:sp>
        <p:nvSpPr>
          <p:cNvPr id="11" name="Shape 8"/>
          <p:cNvSpPr/>
          <p:nvPr/>
        </p:nvSpPr>
        <p:spPr>
          <a:xfrm>
            <a:off x="4656177" y="1339929"/>
            <a:ext cx="3897868" cy="2935010"/>
          </a:xfrm>
          <a:prstGeom prst="roundRect">
            <a:avLst>
              <a:gd name="adj" fmla="val 241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4832271" y="1516023"/>
            <a:ext cx="2938820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2. </a:t>
            </a:r>
            <a:r>
              <a:rPr lang="en-US" sz="1950" b="1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Investment Finance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4832271" y="1933218"/>
            <a:ext cx="3545681" cy="539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focuses on </a:t>
            </a:r>
            <a:r>
              <a:rPr lang="en-US" sz="13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investing in markets</a:t>
            </a: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to grow wealth. People in this field: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4832271" y="2573655"/>
            <a:ext cx="3545681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Analyze stocks, bonds, real estate, etc.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4832271" y="2902268"/>
            <a:ext cx="3545681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Build and manage investment portfolios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4832271" y="3230880"/>
            <a:ext cx="3545681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Evaluate risk vs return</a:t>
            </a:r>
            <a:endParaRPr lang="en-US" sz="1300" dirty="0"/>
          </a:p>
        </p:txBody>
      </p:sp>
      <p:sp>
        <p:nvSpPr>
          <p:cNvPr id="17" name="Shape 14"/>
          <p:cNvSpPr/>
          <p:nvPr/>
        </p:nvSpPr>
        <p:spPr>
          <a:xfrm>
            <a:off x="589955" y="4443413"/>
            <a:ext cx="7964091" cy="2766417"/>
          </a:xfrm>
          <a:prstGeom prst="roundRect">
            <a:avLst>
              <a:gd name="adj" fmla="val 255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766048" y="4619506"/>
            <a:ext cx="2582704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3. </a:t>
            </a:r>
            <a:r>
              <a:rPr lang="en-US" sz="1950" b="1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Personal Finance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66048" y="5036701"/>
            <a:ext cx="7611904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Helps individuals manage their money wisely. Includes:</a:t>
            </a:r>
            <a:endParaRPr lang="en-US" sz="1300" dirty="0"/>
          </a:p>
        </p:txBody>
      </p:sp>
      <p:sp>
        <p:nvSpPr>
          <p:cNvPr id="20" name="Text 17"/>
          <p:cNvSpPr/>
          <p:nvPr/>
        </p:nvSpPr>
        <p:spPr>
          <a:xfrm>
            <a:off x="766048" y="5407462"/>
            <a:ext cx="7611904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Budgeting</a:t>
            </a:r>
            <a:endParaRPr lang="en-US" sz="1300" dirty="0"/>
          </a:p>
        </p:txBody>
      </p:sp>
      <p:sp>
        <p:nvSpPr>
          <p:cNvPr id="21" name="Text 18"/>
          <p:cNvSpPr/>
          <p:nvPr/>
        </p:nvSpPr>
        <p:spPr>
          <a:xfrm>
            <a:off x="766048" y="5736074"/>
            <a:ext cx="7611904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Saving and investing</a:t>
            </a:r>
            <a:endParaRPr lang="en-US" sz="1300" dirty="0"/>
          </a:p>
        </p:txBody>
      </p:sp>
      <p:sp>
        <p:nvSpPr>
          <p:cNvPr id="22" name="Text 19"/>
          <p:cNvSpPr/>
          <p:nvPr/>
        </p:nvSpPr>
        <p:spPr>
          <a:xfrm>
            <a:off x="766048" y="6064687"/>
            <a:ext cx="7611904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Retirement planning</a:t>
            </a:r>
            <a:endParaRPr lang="en-US" sz="1300" dirty="0"/>
          </a:p>
        </p:txBody>
      </p:sp>
      <p:sp>
        <p:nvSpPr>
          <p:cNvPr id="23" name="Text 20"/>
          <p:cNvSpPr/>
          <p:nvPr/>
        </p:nvSpPr>
        <p:spPr>
          <a:xfrm>
            <a:off x="766048" y="6393299"/>
            <a:ext cx="7611904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Debt management</a:t>
            </a:r>
            <a:endParaRPr lang="en-US" sz="1300" dirty="0"/>
          </a:p>
        </p:txBody>
      </p:sp>
      <p:sp>
        <p:nvSpPr>
          <p:cNvPr id="24" name="Text 21"/>
          <p:cNvSpPr/>
          <p:nvPr/>
        </p:nvSpPr>
        <p:spPr>
          <a:xfrm>
            <a:off x="766048" y="6764060"/>
            <a:ext cx="7611904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25" name="Text 22"/>
          <p:cNvSpPr/>
          <p:nvPr/>
        </p:nvSpPr>
        <p:spPr>
          <a:xfrm>
            <a:off x="589955" y="7399377"/>
            <a:ext cx="7964091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These KPIs ensure a company's ability to meet short-term obligations without financial stress.</a:t>
            </a:r>
            <a:endParaRPr lang="en-US" sz="13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61BD91-6DAC-C8C7-4A1D-03E7DA89F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42" y="509084"/>
            <a:ext cx="13898915" cy="721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968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2DD41E-8CFB-B86C-0F49-4EEDD589C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033" y="566242"/>
            <a:ext cx="12784334" cy="709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06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BACA8F-5FBF-8614-331B-8496C055E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901" y="718663"/>
            <a:ext cx="13060598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312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FBB2C1-1048-D2A2-6EAC-3B9D541B5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771" y="832979"/>
            <a:ext cx="11164858" cy="656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886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2634D4-B357-38D5-942A-A2F9F8AE5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086" y="637690"/>
            <a:ext cx="12384228" cy="69542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B518E1-2073-39D5-FA77-98AE9F1F9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049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53852" y="573881"/>
            <a:ext cx="6774656" cy="405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What Does Finance Look Like in a Bank?</a:t>
            </a:r>
            <a:endParaRPr lang="en-US" sz="2550" dirty="0"/>
          </a:p>
        </p:txBody>
      </p:sp>
      <p:sp>
        <p:nvSpPr>
          <p:cNvPr id="4" name="Text 1"/>
          <p:cNvSpPr/>
          <p:nvPr/>
        </p:nvSpPr>
        <p:spPr>
          <a:xfrm>
            <a:off x="6053852" y="1161693"/>
            <a:ext cx="8009096" cy="518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 a </a:t>
            </a:r>
            <a:r>
              <a:rPr lang="en-US" sz="12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bank</a:t>
            </a: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finance isn’t just about “money” — it’s about how money is managed, analyzed, and controlled both </a:t>
            </a:r>
            <a:r>
              <a:rPr lang="en-US" sz="12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inside the bank</a:t>
            </a: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and </a:t>
            </a:r>
            <a:r>
              <a:rPr lang="en-US" sz="12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for its customers</a:t>
            </a: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6053852" y="1923693"/>
            <a:ext cx="3222427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There are two main areas: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053852" y="2470785"/>
            <a:ext cx="8009096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Internal Bank Finance</a:t>
            </a: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– managing the bank’s own money</a:t>
            </a:r>
            <a:endParaRPr lang="en-US" sz="1250" dirty="0"/>
          </a:p>
        </p:txBody>
      </p:sp>
      <p:sp>
        <p:nvSpPr>
          <p:cNvPr id="7" name="Shape 4"/>
          <p:cNvSpPr/>
          <p:nvPr/>
        </p:nvSpPr>
        <p:spPr>
          <a:xfrm>
            <a:off x="6053852" y="2912626"/>
            <a:ext cx="8009096" cy="1003340"/>
          </a:xfrm>
          <a:prstGeom prst="roundRect">
            <a:avLst>
              <a:gd name="adj" fmla="val 678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6061472" y="2920246"/>
            <a:ext cx="7993856" cy="98810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223516" y="3025140"/>
            <a:ext cx="3669030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Financial Analyst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10224254" y="3025140"/>
            <a:ext cx="3669030" cy="778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Tracks the bank’s income, expenses, profit, and financial health. Builds reports and dashboards for management.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6053852" y="4098369"/>
            <a:ext cx="8009096" cy="1003340"/>
          </a:xfrm>
          <a:prstGeom prst="roundRect">
            <a:avLst>
              <a:gd name="adj" fmla="val 678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6061472" y="4105989"/>
            <a:ext cx="7993856" cy="98810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223516" y="4210883"/>
            <a:ext cx="3669030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Risk Analyst</a:t>
            </a:r>
            <a:endParaRPr lang="en-US" sz="1250" dirty="0"/>
          </a:p>
        </p:txBody>
      </p:sp>
      <p:sp>
        <p:nvSpPr>
          <p:cNvPr id="14" name="Text 11"/>
          <p:cNvSpPr/>
          <p:nvPr/>
        </p:nvSpPr>
        <p:spPr>
          <a:xfrm>
            <a:off x="10224254" y="4210883"/>
            <a:ext cx="3669030" cy="778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Identifies financial risks (e.g., credit defaults, interest rate changes) and recommends ways to reduce them.</a:t>
            </a:r>
            <a:endParaRPr lang="en-US" sz="1250" dirty="0"/>
          </a:p>
        </p:txBody>
      </p:sp>
      <p:sp>
        <p:nvSpPr>
          <p:cNvPr id="15" name="Shape 12"/>
          <p:cNvSpPr/>
          <p:nvPr/>
        </p:nvSpPr>
        <p:spPr>
          <a:xfrm>
            <a:off x="6053852" y="5284113"/>
            <a:ext cx="8009096" cy="743903"/>
          </a:xfrm>
          <a:prstGeom prst="roundRect">
            <a:avLst>
              <a:gd name="adj" fmla="val 915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6061472" y="5291733"/>
            <a:ext cx="7993856" cy="72866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223516" y="5396627"/>
            <a:ext cx="3669030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Treasury Analyst</a:t>
            </a:r>
            <a:endParaRPr lang="en-US" sz="1250" dirty="0"/>
          </a:p>
        </p:txBody>
      </p:sp>
      <p:sp>
        <p:nvSpPr>
          <p:cNvPr id="18" name="Text 15"/>
          <p:cNvSpPr/>
          <p:nvPr/>
        </p:nvSpPr>
        <p:spPr>
          <a:xfrm>
            <a:off x="10224254" y="5396627"/>
            <a:ext cx="3669030" cy="518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Manages the bank’s liquidity — how much cash it has on hand — and its investments or funding.</a:t>
            </a:r>
            <a:endParaRPr lang="en-US" sz="1250" dirty="0"/>
          </a:p>
        </p:txBody>
      </p:sp>
      <p:sp>
        <p:nvSpPr>
          <p:cNvPr id="19" name="Shape 16"/>
          <p:cNvSpPr/>
          <p:nvPr/>
        </p:nvSpPr>
        <p:spPr>
          <a:xfrm>
            <a:off x="6053852" y="6210419"/>
            <a:ext cx="8009096" cy="1003340"/>
          </a:xfrm>
          <a:prstGeom prst="roundRect">
            <a:avLst>
              <a:gd name="adj" fmla="val 678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7"/>
          <p:cNvSpPr/>
          <p:nvPr/>
        </p:nvSpPr>
        <p:spPr>
          <a:xfrm>
            <a:off x="6061472" y="6218039"/>
            <a:ext cx="7993856" cy="98810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8"/>
          <p:cNvSpPr/>
          <p:nvPr/>
        </p:nvSpPr>
        <p:spPr>
          <a:xfrm>
            <a:off x="6223516" y="6322933"/>
            <a:ext cx="3669030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Compliance &amp; Audit</a:t>
            </a:r>
            <a:endParaRPr lang="en-US" sz="1250" dirty="0"/>
          </a:p>
        </p:txBody>
      </p:sp>
      <p:sp>
        <p:nvSpPr>
          <p:cNvPr id="22" name="Text 19"/>
          <p:cNvSpPr/>
          <p:nvPr/>
        </p:nvSpPr>
        <p:spPr>
          <a:xfrm>
            <a:off x="10224254" y="6322933"/>
            <a:ext cx="3669030" cy="778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Ensures the bank follows all financial regulations. Monitors transactions to prevent fraud or money laundering.</a:t>
            </a:r>
            <a:endParaRPr lang="en-US" sz="1250" dirty="0"/>
          </a:p>
        </p:txBody>
      </p:sp>
      <p:sp>
        <p:nvSpPr>
          <p:cNvPr id="23" name="Text 20"/>
          <p:cNvSpPr/>
          <p:nvPr/>
        </p:nvSpPr>
        <p:spPr>
          <a:xfrm>
            <a:off x="6053852" y="7396163"/>
            <a:ext cx="8009096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577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Client-Facing Financial Services –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helping clients manage, grow, or borrow money</a:t>
            </a:r>
            <a:endParaRPr lang="en-US" sz="1750" dirty="0"/>
          </a:p>
        </p:txBody>
      </p:sp>
      <p:sp>
        <p:nvSpPr>
          <p:cNvPr id="3" name="Shape 1"/>
          <p:cNvSpPr/>
          <p:nvPr/>
        </p:nvSpPr>
        <p:spPr>
          <a:xfrm>
            <a:off x="793790" y="2023824"/>
            <a:ext cx="13042821" cy="1028462"/>
          </a:xfrm>
          <a:prstGeom prst="roundRect">
            <a:avLst>
              <a:gd name="adj" fmla="val 926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801410" y="2031444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028224" y="2175153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Loan Officer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45824" y="2175153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Reviews applications for personal, business, or mortgage loans. Uses financial data to assess eligibility.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3307437"/>
            <a:ext cx="13042821" cy="1028462"/>
          </a:xfrm>
          <a:prstGeom prst="roundRect">
            <a:avLst>
              <a:gd name="adj" fmla="val 926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801410" y="3315057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028224" y="3458766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Relationship Manager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45824" y="3458766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Works with high-value clients to manage accounts, investments, and credit.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591050"/>
            <a:ext cx="13042821" cy="1028462"/>
          </a:xfrm>
          <a:prstGeom prst="roundRect">
            <a:avLst>
              <a:gd name="adj" fmla="val 926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801410" y="4598670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028224" y="474237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Wealth Manager / Financial Advisor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45824" y="4742378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Helps clients grow their money through investments, savings plans, insurance, etc.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874663"/>
            <a:ext cx="13042821" cy="1028462"/>
          </a:xfrm>
          <a:prstGeom prst="roundRect">
            <a:avLst>
              <a:gd name="adj" fmla="val 926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801410" y="5882283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1028224" y="6025991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Credit Analyst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45824" y="6025991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Assesses whether a customer or business can repay their loan. Uses data like income, debt, and credit history.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4943" y="495538"/>
            <a:ext cx="9430941" cy="441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Profitability KPIs: Measuring Financial Performance</a:t>
            </a:r>
            <a:endParaRPr lang="en-US" sz="2750" dirty="0"/>
          </a:p>
        </p:txBody>
      </p:sp>
      <p:sp>
        <p:nvSpPr>
          <p:cNvPr id="3" name="Shape 1"/>
          <p:cNvSpPr/>
          <p:nvPr/>
        </p:nvSpPr>
        <p:spPr>
          <a:xfrm>
            <a:off x="494943" y="1290757"/>
            <a:ext cx="6328172" cy="176689"/>
          </a:xfrm>
          <a:prstGeom prst="roundRect">
            <a:avLst>
              <a:gd name="adj" fmla="val 3361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494943" y="1290757"/>
            <a:ext cx="949166" cy="176689"/>
          </a:xfrm>
          <a:prstGeom prst="roundRect">
            <a:avLst>
              <a:gd name="adj" fmla="val 33615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6929080" y="1290757"/>
            <a:ext cx="297775" cy="176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15%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494943" y="1644015"/>
            <a:ext cx="2121098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 Customer KPIs: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494943" y="1993940"/>
            <a:ext cx="6731913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New customers per month/year</a:t>
            </a: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→ Track growth in customer base.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494943" y="2269569"/>
            <a:ext cx="6731913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customer tenure</a:t>
            </a: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→ Measure loyalty (based on Join Date).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494943" y="2545199"/>
            <a:ext cx="6731913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churn rate</a:t>
            </a: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→ Identify % of customers who closed accounts (if closure data is available).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494943" y="2820829"/>
            <a:ext cx="6731913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segmentation by account type, loan type, or card type</a:t>
            </a: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100" dirty="0"/>
          </a:p>
        </p:txBody>
      </p:sp>
      <p:sp>
        <p:nvSpPr>
          <p:cNvPr id="11" name="Shape 9"/>
          <p:cNvSpPr/>
          <p:nvPr/>
        </p:nvSpPr>
        <p:spPr>
          <a:xfrm>
            <a:off x="7403544" y="1290757"/>
            <a:ext cx="6303645" cy="176689"/>
          </a:xfrm>
          <a:prstGeom prst="roundRect">
            <a:avLst>
              <a:gd name="adj" fmla="val 3361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7403544" y="1290757"/>
            <a:ext cx="2836545" cy="176689"/>
          </a:xfrm>
          <a:prstGeom prst="roundRect">
            <a:avLst>
              <a:gd name="adj" fmla="val 33615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3813155" y="1290757"/>
            <a:ext cx="322302" cy="176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45%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7403544" y="1644015"/>
            <a:ext cx="2121098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 Account KPIs: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7403544" y="1993940"/>
            <a:ext cx="6731913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Total number of accounts by type (Savings, Business)</a:t>
            </a: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100" dirty="0"/>
          </a:p>
        </p:txBody>
      </p:sp>
      <p:sp>
        <p:nvSpPr>
          <p:cNvPr id="16" name="Text 14"/>
          <p:cNvSpPr/>
          <p:nvPr/>
        </p:nvSpPr>
        <p:spPr>
          <a:xfrm>
            <a:off x="7403544" y="2269569"/>
            <a:ext cx="6731913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balance per account type</a:t>
            </a: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100" dirty="0"/>
          </a:p>
        </p:txBody>
      </p:sp>
      <p:sp>
        <p:nvSpPr>
          <p:cNvPr id="17" name="Text 15"/>
          <p:cNvSpPr/>
          <p:nvPr/>
        </p:nvSpPr>
        <p:spPr>
          <a:xfrm>
            <a:off x="7403544" y="2545199"/>
            <a:ext cx="6731913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Number of high-balance accounts (e.g., &gt;50,000)</a:t>
            </a: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7403544" y="2820829"/>
            <a:ext cx="6731913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Account growth rate</a:t>
            </a: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→ New accounts opened over time</a:t>
            </a:r>
            <a:endParaRPr lang="en-US" sz="1100" dirty="0"/>
          </a:p>
        </p:txBody>
      </p:sp>
      <p:sp>
        <p:nvSpPr>
          <p:cNvPr id="19" name="Shape 17"/>
          <p:cNvSpPr/>
          <p:nvPr/>
        </p:nvSpPr>
        <p:spPr>
          <a:xfrm>
            <a:off x="494943" y="3471148"/>
            <a:ext cx="6449258" cy="176689"/>
          </a:xfrm>
          <a:prstGeom prst="roundRect">
            <a:avLst>
              <a:gd name="adj" fmla="val 33615"/>
            </a:avLst>
          </a:prstGeom>
          <a:solidFill>
            <a:srgbClr val="FFFDFA"/>
          </a:solidFill>
          <a:ln w="7620">
            <a:solidFill>
              <a:srgbClr val="DACE6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494943" y="3824407"/>
            <a:ext cx="2121098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 Transaction KPIs:</a:t>
            </a:r>
            <a:endParaRPr lang="en-US" sz="1650" dirty="0"/>
          </a:p>
        </p:txBody>
      </p:sp>
      <p:sp>
        <p:nvSpPr>
          <p:cNvPr id="21" name="Text 19"/>
          <p:cNvSpPr/>
          <p:nvPr/>
        </p:nvSpPr>
        <p:spPr>
          <a:xfrm>
            <a:off x="494943" y="4174331"/>
            <a:ext cx="6731913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Total transaction volume (amount)</a:t>
            </a: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per month/year.</a:t>
            </a:r>
            <a:endParaRPr lang="en-US" sz="1100" dirty="0"/>
          </a:p>
        </p:txBody>
      </p:sp>
      <p:sp>
        <p:nvSpPr>
          <p:cNvPr id="22" name="Text 20"/>
          <p:cNvSpPr/>
          <p:nvPr/>
        </p:nvSpPr>
        <p:spPr>
          <a:xfrm>
            <a:off x="494943" y="4449961"/>
            <a:ext cx="6731913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transaction value</a:t>
            </a: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per type (Deposit, Transfer, etc.).</a:t>
            </a:r>
            <a:endParaRPr lang="en-US" sz="1100" dirty="0"/>
          </a:p>
        </p:txBody>
      </p:sp>
      <p:sp>
        <p:nvSpPr>
          <p:cNvPr id="23" name="Text 21"/>
          <p:cNvSpPr/>
          <p:nvPr/>
        </p:nvSpPr>
        <p:spPr>
          <a:xfrm>
            <a:off x="494943" y="4725591"/>
            <a:ext cx="6731913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Number of transactions per customer</a:t>
            </a: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→ Engagement level.</a:t>
            </a:r>
            <a:endParaRPr lang="en-US" sz="1100" dirty="0"/>
          </a:p>
        </p:txBody>
      </p:sp>
      <p:sp>
        <p:nvSpPr>
          <p:cNvPr id="24" name="Text 22"/>
          <p:cNvSpPr/>
          <p:nvPr/>
        </p:nvSpPr>
        <p:spPr>
          <a:xfrm>
            <a:off x="494943" y="5001220"/>
            <a:ext cx="6731913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Failed vs successful transactions</a:t>
            </a: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(if data allows)</a:t>
            </a:r>
            <a:endParaRPr lang="en-US" sz="1100" dirty="0"/>
          </a:p>
        </p:txBody>
      </p:sp>
      <p:sp>
        <p:nvSpPr>
          <p:cNvPr id="25" name="Shape 23"/>
          <p:cNvSpPr/>
          <p:nvPr/>
        </p:nvSpPr>
        <p:spPr>
          <a:xfrm>
            <a:off x="7403544" y="3471148"/>
            <a:ext cx="6088380" cy="176689"/>
          </a:xfrm>
          <a:prstGeom prst="roundRect">
            <a:avLst>
              <a:gd name="adj" fmla="val 3361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Shape 24"/>
          <p:cNvSpPr/>
          <p:nvPr/>
        </p:nvSpPr>
        <p:spPr>
          <a:xfrm>
            <a:off x="7403544" y="3471148"/>
            <a:ext cx="1217652" cy="176689"/>
          </a:xfrm>
          <a:prstGeom prst="roundRect">
            <a:avLst>
              <a:gd name="adj" fmla="val 33615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13597890" y="3471148"/>
            <a:ext cx="537567" cy="176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$20M</a:t>
            </a:r>
            <a:endParaRPr lang="en-US" sz="1350" dirty="0"/>
          </a:p>
        </p:txBody>
      </p:sp>
      <p:sp>
        <p:nvSpPr>
          <p:cNvPr id="28" name="Text 26"/>
          <p:cNvSpPr/>
          <p:nvPr/>
        </p:nvSpPr>
        <p:spPr>
          <a:xfrm>
            <a:off x="7403544" y="3824407"/>
            <a:ext cx="2121098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 Loan KPIs:</a:t>
            </a:r>
            <a:endParaRPr lang="en-US" sz="1650" dirty="0"/>
          </a:p>
        </p:txBody>
      </p:sp>
      <p:sp>
        <p:nvSpPr>
          <p:cNvPr id="29" name="Text 27"/>
          <p:cNvSpPr/>
          <p:nvPr/>
        </p:nvSpPr>
        <p:spPr>
          <a:xfrm>
            <a:off x="7403544" y="4174331"/>
            <a:ext cx="6731913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  Total loan portfolio size</a:t>
            </a: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→ Sum of Loan Amount.</a:t>
            </a:r>
            <a:endParaRPr lang="en-US" sz="1100" dirty="0"/>
          </a:p>
        </p:txBody>
      </p:sp>
      <p:sp>
        <p:nvSpPr>
          <p:cNvPr id="30" name="Text 28"/>
          <p:cNvSpPr/>
          <p:nvPr/>
        </p:nvSpPr>
        <p:spPr>
          <a:xfrm>
            <a:off x="7403544" y="4449961"/>
            <a:ext cx="6731913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  Average interest rate by loan type</a:t>
            </a: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100" dirty="0"/>
          </a:p>
        </p:txBody>
      </p:sp>
      <p:sp>
        <p:nvSpPr>
          <p:cNvPr id="31" name="Text 29"/>
          <p:cNvSpPr/>
          <p:nvPr/>
        </p:nvSpPr>
        <p:spPr>
          <a:xfrm>
            <a:off x="7403544" y="4725591"/>
            <a:ext cx="6731913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  Default rate</a:t>
            </a: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(if you have repayment status).</a:t>
            </a:r>
            <a:endParaRPr lang="en-US" sz="1100" dirty="0"/>
          </a:p>
        </p:txBody>
      </p:sp>
      <p:sp>
        <p:nvSpPr>
          <p:cNvPr id="32" name="Text 30"/>
          <p:cNvSpPr/>
          <p:nvPr/>
        </p:nvSpPr>
        <p:spPr>
          <a:xfrm>
            <a:off x="7403544" y="5001220"/>
            <a:ext cx="6731913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 Active loans by type (Car, Personal, Home)</a:t>
            </a:r>
            <a:endParaRPr lang="en-US" sz="1100" dirty="0"/>
          </a:p>
        </p:txBody>
      </p:sp>
      <p:sp>
        <p:nvSpPr>
          <p:cNvPr id="33" name="Shape 31"/>
          <p:cNvSpPr/>
          <p:nvPr/>
        </p:nvSpPr>
        <p:spPr>
          <a:xfrm>
            <a:off x="494943" y="5651540"/>
            <a:ext cx="6449258" cy="176689"/>
          </a:xfrm>
          <a:prstGeom prst="roundRect">
            <a:avLst>
              <a:gd name="adj" fmla="val 33615"/>
            </a:avLst>
          </a:prstGeom>
          <a:solidFill>
            <a:srgbClr val="FFFDFA"/>
          </a:solidFill>
          <a:ln w="7620">
            <a:solidFill>
              <a:srgbClr val="DACE6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494943" y="6004798"/>
            <a:ext cx="2121098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 Card KPIs:</a:t>
            </a:r>
            <a:endParaRPr lang="en-US" sz="1650" dirty="0"/>
          </a:p>
        </p:txBody>
      </p:sp>
      <p:sp>
        <p:nvSpPr>
          <p:cNvPr id="35" name="Text 33"/>
          <p:cNvSpPr/>
          <p:nvPr/>
        </p:nvSpPr>
        <p:spPr>
          <a:xfrm>
            <a:off x="494943" y="6354723"/>
            <a:ext cx="6731913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Number of cards issued by type (Debit, Prepaid)</a:t>
            </a: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100" dirty="0"/>
          </a:p>
        </p:txBody>
      </p:sp>
      <p:sp>
        <p:nvSpPr>
          <p:cNvPr id="36" name="Text 34"/>
          <p:cNvSpPr/>
          <p:nvPr/>
        </p:nvSpPr>
        <p:spPr>
          <a:xfrm>
            <a:off x="494943" y="6630353"/>
            <a:ext cx="6731913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Active vs expired cards</a:t>
            </a: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→ Check Expiration Date.</a:t>
            </a:r>
            <a:endParaRPr lang="en-US" sz="1100" dirty="0"/>
          </a:p>
        </p:txBody>
      </p:sp>
      <p:sp>
        <p:nvSpPr>
          <p:cNvPr id="37" name="Text 35"/>
          <p:cNvSpPr/>
          <p:nvPr/>
        </p:nvSpPr>
        <p:spPr>
          <a:xfrm>
            <a:off x="494943" y="6905982"/>
            <a:ext cx="6731913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card lifespan</a:t>
            </a: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→ From Issued Date to Expiration Date.</a:t>
            </a:r>
            <a:endParaRPr lang="en-US" sz="1100" dirty="0"/>
          </a:p>
        </p:txBody>
      </p:sp>
      <p:sp>
        <p:nvSpPr>
          <p:cNvPr id="38" name="Text 36"/>
          <p:cNvSpPr/>
          <p:nvPr/>
        </p:nvSpPr>
        <p:spPr>
          <a:xfrm>
            <a:off x="494943" y="7216973"/>
            <a:ext cx="6731913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1100" dirty="0"/>
          </a:p>
        </p:txBody>
      </p:sp>
      <p:sp>
        <p:nvSpPr>
          <p:cNvPr id="39" name="Shape 37"/>
          <p:cNvSpPr/>
          <p:nvPr/>
        </p:nvSpPr>
        <p:spPr>
          <a:xfrm>
            <a:off x="7403544" y="5651540"/>
            <a:ext cx="6449258" cy="176689"/>
          </a:xfrm>
          <a:prstGeom prst="roundRect">
            <a:avLst>
              <a:gd name="adj" fmla="val 3361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7403544" y="6004798"/>
            <a:ext cx="2121098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 Support KPIs:</a:t>
            </a:r>
            <a:endParaRPr lang="en-US" sz="1650" dirty="0"/>
          </a:p>
        </p:txBody>
      </p:sp>
      <p:sp>
        <p:nvSpPr>
          <p:cNvPr id="41" name="Text 39"/>
          <p:cNvSpPr/>
          <p:nvPr/>
        </p:nvSpPr>
        <p:spPr>
          <a:xfrm>
            <a:off x="7403544" y="6354723"/>
            <a:ext cx="6731913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Total support calls per month</a:t>
            </a: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100" dirty="0"/>
          </a:p>
        </p:txBody>
      </p:sp>
      <p:sp>
        <p:nvSpPr>
          <p:cNvPr id="42" name="Text 40"/>
          <p:cNvSpPr/>
          <p:nvPr/>
        </p:nvSpPr>
        <p:spPr>
          <a:xfrm>
            <a:off x="7403544" y="6630353"/>
            <a:ext cx="6731913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Resolution rate</a:t>
            </a: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→ % of </a:t>
            </a:r>
            <a:r>
              <a:rPr lang="en-US" sz="1100" dirty="0">
                <a:solidFill>
                  <a:srgbClr val="454240"/>
                </a:solidFill>
                <a:highlight>
                  <a:srgbClr val="F7EDD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Resolved = Yes</a:t>
            </a: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100" dirty="0"/>
          </a:p>
        </p:txBody>
      </p:sp>
      <p:sp>
        <p:nvSpPr>
          <p:cNvPr id="43" name="Text 41"/>
          <p:cNvSpPr/>
          <p:nvPr/>
        </p:nvSpPr>
        <p:spPr>
          <a:xfrm>
            <a:off x="7403544" y="6921222"/>
            <a:ext cx="6731913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resolution time</a:t>
            </a: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(if call duration data is available).</a:t>
            </a:r>
            <a:endParaRPr lang="en-US" sz="1100" dirty="0"/>
          </a:p>
        </p:txBody>
      </p:sp>
      <p:sp>
        <p:nvSpPr>
          <p:cNvPr id="44" name="Text 42"/>
          <p:cNvSpPr/>
          <p:nvPr/>
        </p:nvSpPr>
        <p:spPr>
          <a:xfrm>
            <a:off x="7403544" y="7196852"/>
            <a:ext cx="6731913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Top issue types</a:t>
            </a: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→ Frequency of Issue Type.</a:t>
            </a:r>
            <a:endParaRPr lang="en-US" sz="1100" dirty="0"/>
          </a:p>
        </p:txBody>
      </p:sp>
      <p:sp>
        <p:nvSpPr>
          <p:cNvPr id="45" name="Text 43"/>
          <p:cNvSpPr/>
          <p:nvPr/>
        </p:nvSpPr>
        <p:spPr>
          <a:xfrm>
            <a:off x="7403544" y="7507843"/>
            <a:ext cx="6731913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1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2710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Steps: First - Data Cleaning Using Power Query: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9360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1A5DC4-491B-4FC6-16B9-F418EC739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72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EFE88C-F80A-BCD8-0DD5-C3A1E81B2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2742"/>
            <a:ext cx="14630400" cy="833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892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2C6D36-D542-46AA-8BE3-F6A93EBF7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35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724</Words>
  <Application>Microsoft Office PowerPoint</Application>
  <PresentationFormat>Custom</PresentationFormat>
  <Paragraphs>92</Paragraphs>
  <Slides>25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Calibri</vt:lpstr>
      <vt:lpstr>Arial</vt:lpstr>
      <vt:lpstr>DM Sans Bold</vt:lpstr>
      <vt:lpstr>Consolas</vt:lpstr>
      <vt:lpstr>Libre Baskerville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صفا على احمد محمود مصطفى</cp:lastModifiedBy>
  <cp:revision>4</cp:revision>
  <dcterms:created xsi:type="dcterms:W3CDTF">2025-06-20T19:59:51Z</dcterms:created>
  <dcterms:modified xsi:type="dcterms:W3CDTF">2025-06-21T11:56:19Z</dcterms:modified>
</cp:coreProperties>
</file>